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64" r:id="rId3"/>
    <p:sldId id="257" r:id="rId4"/>
    <p:sldId id="265" r:id="rId5"/>
    <p:sldId id="258" r:id="rId6"/>
    <p:sldId id="266" r:id="rId7"/>
    <p:sldId id="260" r:id="rId8"/>
    <p:sldId id="268" r:id="rId9"/>
    <p:sldId id="262" r:id="rId10"/>
    <p:sldId id="267" r:id="rId11"/>
    <p:sldId id="269" r:id="rId12"/>
    <p:sldId id="263"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62" d="100"/>
          <a:sy n="62" d="100"/>
        </p:scale>
        <p:origin x="-1680"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4" Type="http://schemas.openxmlformats.org/officeDocument/2006/relationships/printerSettings" Target="printerSettings/printerSettings1.bin"/><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D8A7A5D1-D968-1641-BA9E-9A6CFF83EF5C}" type="datetimeFigureOut">
              <a:rPr lang="en-US" smtClean="0"/>
              <a:pPr/>
              <a:t>4/18/10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42F2A55E-131B-AD48-93D6-405FB75697DD}"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A7A5D1-D968-1641-BA9E-9A6CFF83EF5C}" type="datetimeFigureOut">
              <a:rPr lang="en-US" smtClean="0"/>
              <a:pPr/>
              <a:t>4/18/10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F2A55E-131B-AD48-93D6-405FB75697D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A7A5D1-D968-1641-BA9E-9A6CFF83EF5C}" type="datetimeFigureOut">
              <a:rPr lang="en-US" smtClean="0"/>
              <a:pPr/>
              <a:t>4/18/10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F2A55E-131B-AD48-93D6-405FB75697D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A7A5D1-D968-1641-BA9E-9A6CFF83EF5C}" type="datetimeFigureOut">
              <a:rPr lang="en-US" smtClean="0"/>
              <a:pPr/>
              <a:t>4/18/10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F2A55E-131B-AD48-93D6-405FB75697D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8A7A5D1-D968-1641-BA9E-9A6CFF83EF5C}" type="datetimeFigureOut">
              <a:rPr lang="en-US" smtClean="0"/>
              <a:pPr/>
              <a:t>4/18/10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42F2A55E-131B-AD48-93D6-405FB75697D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8A7A5D1-D968-1641-BA9E-9A6CFF83EF5C}" type="datetimeFigureOut">
              <a:rPr lang="en-US" smtClean="0"/>
              <a:pPr/>
              <a:t>4/18/10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F2A55E-131B-AD48-93D6-405FB75697D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8A7A5D1-D968-1641-BA9E-9A6CFF83EF5C}" type="datetimeFigureOut">
              <a:rPr lang="en-US" smtClean="0"/>
              <a:pPr/>
              <a:t>4/18/10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F2A55E-131B-AD48-93D6-405FB75697D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8A7A5D1-D968-1641-BA9E-9A6CFF83EF5C}" type="datetimeFigureOut">
              <a:rPr lang="en-US" smtClean="0"/>
              <a:pPr/>
              <a:t>4/18/10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F2A55E-131B-AD48-93D6-405FB75697D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A7A5D1-D968-1641-BA9E-9A6CFF83EF5C}" type="datetimeFigureOut">
              <a:rPr lang="en-US" smtClean="0"/>
              <a:pPr/>
              <a:t>4/18/10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F2A55E-131B-AD48-93D6-405FB75697D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8A7A5D1-D968-1641-BA9E-9A6CFF83EF5C}" type="datetimeFigureOut">
              <a:rPr lang="en-US" smtClean="0"/>
              <a:pPr/>
              <a:t>4/18/10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F2A55E-131B-AD48-93D6-405FB75697D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8A7A5D1-D968-1641-BA9E-9A6CFF83EF5C}" type="datetimeFigureOut">
              <a:rPr lang="en-US" smtClean="0"/>
              <a:pPr/>
              <a:t>4/18/10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F2A55E-131B-AD48-93D6-405FB75697D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D8A7A5D1-D968-1641-BA9E-9A6CFF83EF5C}" type="datetimeFigureOut">
              <a:rPr lang="en-US" smtClean="0"/>
              <a:pPr/>
              <a:t>4/18/10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2F2A55E-131B-AD48-93D6-405FB75697D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4" Type="http://schemas.openxmlformats.org/officeDocument/2006/relationships/hyperlink" Target="http://www.victorianweb.org/authors/dickens/ge/convicts.html" TargetMode="External"/><Relationship Id="rId1" Type="http://schemas.openxmlformats.org/officeDocument/2006/relationships/slideLayout" Target="../slideLayouts/slideLayout2.xml"/><Relationship Id="rId2" Type="http://schemas.openxmlformats.org/officeDocument/2006/relationships/hyperlink" Target="http://ourwardfamily.com/1800's_britain.htm%23Crime" TargetMode="External"/><Relationship Id="rId3" Type="http://schemas.openxmlformats.org/officeDocument/2006/relationships/hyperlink" Target="http://www.secretshropshire.org.uk/Content/Learn/Crime/DeathPenalty.asp" TargetMode="External"/><Relationship Id="rId5" Type="http://schemas.openxmlformats.org/officeDocument/2006/relationships/hyperlink" Target="http://members.tripod.com/ajsmith_2/"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3"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Crime And Punishment </a:t>
            </a:r>
            <a:r>
              <a:rPr lang="en-US" dirty="0" smtClean="0"/>
              <a:t>in England during the 1800’s</a:t>
            </a:r>
            <a:endParaRPr lang="en-US" dirty="0"/>
          </a:p>
        </p:txBody>
      </p:sp>
      <p:sp>
        <p:nvSpPr>
          <p:cNvPr id="3" name="Subtitle 2"/>
          <p:cNvSpPr>
            <a:spLocks noGrp="1"/>
          </p:cNvSpPr>
          <p:nvPr>
            <p:ph type="subTitle" idx="1"/>
          </p:nvPr>
        </p:nvSpPr>
        <p:spPr>
          <a:xfrm>
            <a:off x="1371600" y="4876800"/>
            <a:ext cx="6400800" cy="762000"/>
          </a:xfrm>
        </p:spPr>
        <p:txBody>
          <a:bodyPr/>
          <a:lstStyle/>
          <a:p>
            <a:r>
              <a:rPr lang="en-US" dirty="0" smtClean="0"/>
              <a:t>By Nohora Martinez</a:t>
            </a:r>
            <a:endParaRPr lang="en-US" dirty="0"/>
          </a:p>
        </p:txBody>
      </p:sp>
    </p:spTree>
  </p:cSld>
  <p:clrMapOvr>
    <a:masterClrMapping/>
  </p:clrMapOvr>
  <p:transition>
    <p:wheel spokes="3"/>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 Labor</a:t>
            </a:r>
            <a:endParaRPr lang="en-US" dirty="0"/>
          </a:p>
        </p:txBody>
      </p:sp>
      <p:pic>
        <p:nvPicPr>
          <p:cNvPr id="4" name="Content Placeholder 3" descr="chain-gang.jpg"/>
          <p:cNvPicPr>
            <a:picLocks noGrp="1" noChangeAspect="1"/>
          </p:cNvPicPr>
          <p:nvPr>
            <p:ph idx="1"/>
          </p:nvPr>
        </p:nvPicPr>
        <p:blipFill>
          <a:blip r:embed="rId2"/>
          <a:stretch>
            <a:fillRect/>
          </a:stretch>
        </p:blipFill>
        <p:spPr>
          <a:xfrm>
            <a:off x="2837280" y="1600200"/>
            <a:ext cx="3469439" cy="4708525"/>
          </a:xfrm>
        </p:spPr>
      </p:pic>
    </p:spTree>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Prisons in Great Expectations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 chapter 32, </a:t>
            </a:r>
            <a:r>
              <a:rPr lang="en-US" dirty="0" err="1" smtClean="0"/>
              <a:t>Wemmick</a:t>
            </a:r>
            <a:r>
              <a:rPr lang="en-US" dirty="0" smtClean="0"/>
              <a:t> takes Pip on a tour of </a:t>
            </a:r>
            <a:r>
              <a:rPr lang="en-US" dirty="0" err="1" smtClean="0"/>
              <a:t>Newgate</a:t>
            </a:r>
            <a:r>
              <a:rPr lang="en-US" dirty="0" smtClean="0"/>
              <a:t> prison</a:t>
            </a:r>
            <a:r>
              <a:rPr lang="en-US" dirty="0" smtClean="0"/>
              <a:t>:</a:t>
            </a:r>
          </a:p>
          <a:p>
            <a:pPr>
              <a:buNone/>
            </a:pPr>
            <a:r>
              <a:rPr lang="en-US" i="1" dirty="0" smtClean="0"/>
              <a:t>“We </a:t>
            </a:r>
            <a:r>
              <a:rPr lang="en-US" i="1" dirty="0" smtClean="0"/>
              <a:t>were at </a:t>
            </a:r>
            <a:r>
              <a:rPr lang="en-US" i="1" dirty="0" err="1" smtClean="0"/>
              <a:t>Newgate</a:t>
            </a:r>
            <a:r>
              <a:rPr lang="en-US" i="1" dirty="0" smtClean="0"/>
              <a:t> in a few minutes, and we </a:t>
            </a:r>
            <a:r>
              <a:rPr lang="en-US" i="1" dirty="0" smtClean="0"/>
              <a:t>passed through </a:t>
            </a:r>
            <a:r>
              <a:rPr lang="en-US" i="1" dirty="0" smtClean="0"/>
              <a:t>the lodge where some fetters were hanging up on the bare walls among the prison rules, into the interior of the jail. At that time, jails were much neglected, and the period of exaggerated reaction consequent on all public wrong-doing- and which is always its heaviest and longest punishment- was still far off. So, felons were not lodged and fed better than soldiers (to say nothing of paupers), and seldom set fire to their prisons with the excusable object of improving the </a:t>
            </a:r>
            <a:r>
              <a:rPr lang="en-US" i="1" dirty="0" err="1" smtClean="0"/>
              <a:t>flavour</a:t>
            </a:r>
            <a:r>
              <a:rPr lang="en-US" i="1" dirty="0" smtClean="0"/>
              <a:t> of their soup</a:t>
            </a:r>
            <a:r>
              <a:rPr lang="en-US" i="1" dirty="0" smtClean="0"/>
              <a:t>.”</a:t>
            </a:r>
            <a:endParaRPr lang="en-US" i="1" dirty="0"/>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lstStyle/>
          <a:p>
            <a:r>
              <a:rPr lang="en-US" dirty="0" smtClean="0">
                <a:hlinkClick r:id="rId2"/>
              </a:rPr>
              <a:t>http://ourwardfamily.com/1800's_britain.htm#Crime</a:t>
            </a:r>
            <a:endParaRPr lang="en-US" dirty="0" smtClean="0"/>
          </a:p>
          <a:p>
            <a:r>
              <a:rPr lang="en-US" dirty="0" smtClean="0">
                <a:hlinkClick r:id="rId3"/>
              </a:rPr>
              <a:t>http://www.secretshropshire.org.uk/Content/Learn/Crime/DeathPenalty.</a:t>
            </a:r>
            <a:r>
              <a:rPr lang="en-US" dirty="0" smtClean="0">
                <a:hlinkClick r:id="rId3"/>
              </a:rPr>
              <a:t>asp</a:t>
            </a:r>
            <a:endParaRPr lang="en-US" dirty="0" smtClean="0"/>
          </a:p>
          <a:p>
            <a:r>
              <a:rPr lang="en-US" dirty="0" smtClean="0">
                <a:hlinkClick r:id="rId4"/>
              </a:rPr>
              <a:t>http</a:t>
            </a:r>
            <a:r>
              <a:rPr lang="en-US" dirty="0" smtClean="0">
                <a:hlinkClick r:id="rId4"/>
              </a:rPr>
              <a:t>://www.victorianweb.org/authors/dickens/ge/convicts.</a:t>
            </a:r>
            <a:r>
              <a:rPr lang="en-US" dirty="0" smtClean="0">
                <a:hlinkClick r:id="rId4"/>
              </a:rPr>
              <a:t>html</a:t>
            </a:r>
            <a:endParaRPr lang="en-US" dirty="0" smtClean="0"/>
          </a:p>
          <a:p>
            <a:r>
              <a:rPr lang="en-US" dirty="0" smtClean="0">
                <a:hlinkClick r:id="rId5"/>
              </a:rPr>
              <a:t>http://members.tripod.com/ajsmith_2</a:t>
            </a:r>
            <a:r>
              <a:rPr lang="en-US" dirty="0" smtClean="0">
                <a:hlinkClick r:id="rId5"/>
              </a:rPr>
              <a:t>/</a:t>
            </a:r>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Prison</a:t>
            </a:r>
            <a:endParaRPr lang="en-US" dirty="0"/>
          </a:p>
        </p:txBody>
      </p:sp>
      <p:pic>
        <p:nvPicPr>
          <p:cNvPr id="5" name="Content Placeholder 4" descr="newgatcc.jpg"/>
          <p:cNvPicPr>
            <a:picLocks noGrp="1" noChangeAspect="1"/>
          </p:cNvPicPr>
          <p:nvPr>
            <p:ph idx="1"/>
          </p:nvPr>
        </p:nvPicPr>
        <p:blipFill>
          <a:blip r:embed="rId2"/>
          <a:stretch>
            <a:fillRect/>
          </a:stretch>
        </p:blipFill>
        <p:spPr>
          <a:xfrm>
            <a:off x="1022860" y="1600200"/>
            <a:ext cx="7098279" cy="4708525"/>
          </a:xfrm>
        </p:spPr>
      </p:pic>
    </p:spTree>
  </p:cSld>
  <p:clrMapOvr>
    <a:masterClrMapping/>
  </p:clrMapOvr>
  <p:transition>
    <p:wheel spokes="3"/>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Crime?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During 19</a:t>
            </a:r>
            <a:r>
              <a:rPr lang="en-US" baseline="30000" dirty="0" smtClean="0"/>
              <a:t>th</a:t>
            </a:r>
            <a:r>
              <a:rPr lang="en-US" dirty="0" smtClean="0"/>
              <a:t> Century- Increase of crime in Britain.</a:t>
            </a:r>
          </a:p>
          <a:p>
            <a:r>
              <a:rPr lang="en-US" dirty="0" smtClean="0"/>
              <a:t>Cause – Industrial revolution </a:t>
            </a:r>
            <a:r>
              <a:rPr lang="en-US" dirty="0" err="1" smtClean="0">
                <a:sym typeface="Wingdings"/>
              </a:rPr>
              <a:t></a:t>
            </a:r>
            <a:r>
              <a:rPr lang="en-US" dirty="0" smtClean="0">
                <a:sym typeface="Wingdings"/>
              </a:rPr>
              <a:t> more people living in towns</a:t>
            </a:r>
            <a:r>
              <a:rPr lang="en-US" dirty="0" smtClean="0">
                <a:sym typeface="Wingdings"/>
              </a:rPr>
              <a:t>.</a:t>
            </a:r>
          </a:p>
          <a:p>
            <a:pPr lvl="1"/>
            <a:r>
              <a:rPr lang="en-US" dirty="0" smtClean="0"/>
              <a:t>O</a:t>
            </a:r>
            <a:r>
              <a:rPr lang="en-US" dirty="0" smtClean="0"/>
              <a:t>vercrowding </a:t>
            </a:r>
            <a:r>
              <a:rPr lang="en-US" dirty="0" smtClean="0"/>
              <a:t>into areas</a:t>
            </a:r>
            <a:r>
              <a:rPr lang="en-US" dirty="0" smtClean="0"/>
              <a:t> increases </a:t>
            </a:r>
            <a:r>
              <a:rPr lang="en-US" dirty="0" smtClean="0"/>
              <a:t>in the rise of infant mortality, crime, and social deprivation</a:t>
            </a:r>
            <a:endParaRPr lang="en-US" dirty="0" smtClean="0"/>
          </a:p>
          <a:p>
            <a:r>
              <a:rPr lang="en-US" dirty="0" smtClean="0"/>
              <a:t>In 1800s =16 million people living in Britain. </a:t>
            </a:r>
          </a:p>
          <a:p>
            <a:r>
              <a:rPr lang="en-US" dirty="0" smtClean="0"/>
              <a:t>In 1900s= 42 million people living in Britain.</a:t>
            </a:r>
          </a:p>
          <a:p>
            <a:r>
              <a:rPr lang="en-US" dirty="0" smtClean="0"/>
              <a:t>At first, the response to increasing levels of crime led to the Bloody Code</a:t>
            </a:r>
            <a:r>
              <a:rPr lang="en-US" dirty="0" smtClean="0"/>
              <a:t>.</a:t>
            </a:r>
          </a:p>
          <a:p>
            <a:r>
              <a:rPr lang="en-US" dirty="0" smtClean="0"/>
              <a:t>Offences went up</a:t>
            </a:r>
          </a:p>
          <a:p>
            <a:pPr lvl="1"/>
            <a:r>
              <a:rPr lang="en-US" dirty="0" smtClean="0"/>
              <a:t>5,000 per year in 1800</a:t>
            </a:r>
          </a:p>
          <a:p>
            <a:pPr lvl="1"/>
            <a:r>
              <a:rPr lang="en-US" dirty="0" smtClean="0"/>
              <a:t>20,000 per year in </a:t>
            </a:r>
            <a:r>
              <a:rPr lang="en-US" dirty="0" smtClean="0"/>
              <a:t>1840</a:t>
            </a:r>
            <a:endParaRPr lang="en-US" dirty="0" smtClean="0"/>
          </a:p>
          <a:p>
            <a:pPr>
              <a:buNone/>
            </a:pPr>
            <a:r>
              <a:rPr lang="en-US" dirty="0" smtClean="0"/>
              <a:t>	 </a:t>
            </a:r>
            <a:endParaRPr lang="en-US" dirty="0"/>
          </a:p>
        </p:txBody>
      </p:sp>
    </p:spTree>
  </p:cSld>
  <p:clrMapOvr>
    <a:masterClrMapping/>
  </p:clrMapOvr>
  <p:transition>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Industrial Revolution</a:t>
            </a:r>
            <a:endParaRPr lang="en-US" dirty="0"/>
          </a:p>
        </p:txBody>
      </p:sp>
      <p:pic>
        <p:nvPicPr>
          <p:cNvPr id="4" name="Content Placeholder 3" descr="krup_industrial_revolution.jpg"/>
          <p:cNvPicPr>
            <a:picLocks noGrp="1" noChangeAspect="1"/>
          </p:cNvPicPr>
          <p:nvPr>
            <p:ph idx="1"/>
          </p:nvPr>
        </p:nvPicPr>
        <p:blipFill>
          <a:blip r:embed="rId2"/>
          <a:stretch>
            <a:fillRect/>
          </a:stretch>
        </p:blipFill>
        <p:spPr>
          <a:xfrm>
            <a:off x="1061668" y="1600200"/>
            <a:ext cx="7020664" cy="4708525"/>
          </a:xfrm>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Crime</a:t>
            </a:r>
            <a:endParaRPr lang="en-US" dirty="0"/>
          </a:p>
        </p:txBody>
      </p:sp>
      <p:sp>
        <p:nvSpPr>
          <p:cNvPr id="3" name="Content Placeholder 2"/>
          <p:cNvSpPr>
            <a:spLocks noGrp="1"/>
          </p:cNvSpPr>
          <p:nvPr>
            <p:ph idx="1"/>
          </p:nvPr>
        </p:nvSpPr>
        <p:spPr/>
        <p:txBody>
          <a:bodyPr/>
          <a:lstStyle/>
          <a:p>
            <a:r>
              <a:rPr lang="en-US" dirty="0" smtClean="0"/>
              <a:t>During the early 1800s more than 200 types of crime could lead to death by execution</a:t>
            </a:r>
          </a:p>
          <a:p>
            <a:r>
              <a:rPr lang="en-US" dirty="0" smtClean="0"/>
              <a:t>3524 people were hung in England and Wales, 1353 for </a:t>
            </a:r>
            <a:r>
              <a:rPr lang="en-US" dirty="0" smtClean="0"/>
              <a:t>murder</a:t>
            </a:r>
          </a:p>
          <a:p>
            <a:r>
              <a:rPr lang="en-US" dirty="0" smtClean="0"/>
              <a:t>Other punishments </a:t>
            </a:r>
            <a:r>
              <a:rPr lang="en-US" dirty="0" err="1" smtClean="0">
                <a:sym typeface="Wingdings"/>
              </a:rPr>
              <a:t></a:t>
            </a:r>
            <a:r>
              <a:rPr lang="en-US" dirty="0" smtClean="0">
                <a:sym typeface="Wingdings"/>
              </a:rPr>
              <a:t> </a:t>
            </a:r>
            <a:r>
              <a:rPr lang="en-US" dirty="0" smtClean="0"/>
              <a:t>transportation where criminals were sent to Britain's colonies, such as </a:t>
            </a:r>
            <a:r>
              <a:rPr lang="en-US" dirty="0" smtClean="0"/>
              <a:t>Australia</a:t>
            </a:r>
          </a:p>
          <a:p>
            <a:pPr lvl="1"/>
            <a:r>
              <a:rPr lang="en-US" dirty="0" smtClean="0"/>
              <a:t>Less severe crime</a:t>
            </a:r>
          </a:p>
          <a:p>
            <a:pPr lvl="1"/>
            <a:r>
              <a:rPr lang="en-US" dirty="0" smtClean="0"/>
              <a:t>Removing criminals from Britain.</a:t>
            </a:r>
          </a:p>
          <a:p>
            <a:pPr lvl="1"/>
            <a:endParaRPr lang="en-US" dirty="0"/>
          </a:p>
        </p:txBody>
      </p:sp>
    </p:spTree>
  </p:cSld>
  <p:clrMapOvr>
    <a:masterClrMapping/>
  </p:clrMapOvr>
  <p:transition>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Punishment</a:t>
            </a:r>
            <a:endParaRPr lang="en-US" dirty="0"/>
          </a:p>
        </p:txBody>
      </p:sp>
      <p:pic>
        <p:nvPicPr>
          <p:cNvPr id="4" name="Content Placeholder 3" descr="100_9138_mid.jpg"/>
          <p:cNvPicPr>
            <a:picLocks noGrp="1" noChangeAspect="1"/>
          </p:cNvPicPr>
          <p:nvPr>
            <p:ph idx="1"/>
          </p:nvPr>
        </p:nvPicPr>
        <p:blipFill>
          <a:blip r:embed="rId2"/>
          <a:stretch>
            <a:fillRect/>
          </a:stretch>
        </p:blipFill>
        <p:spPr>
          <a:xfrm>
            <a:off x="457200" y="1676400"/>
            <a:ext cx="3531394" cy="4449763"/>
          </a:xfrm>
        </p:spPr>
      </p:pic>
      <p:pic>
        <p:nvPicPr>
          <p:cNvPr id="5" name="Picture 4" descr="australia_transport.casestudies.jpg"/>
          <p:cNvPicPr>
            <a:picLocks noChangeAspect="1"/>
          </p:cNvPicPr>
          <p:nvPr/>
        </p:nvPicPr>
        <p:blipFill>
          <a:blip r:embed="rId3"/>
          <a:stretch>
            <a:fillRect/>
          </a:stretch>
        </p:blipFill>
        <p:spPr>
          <a:xfrm>
            <a:off x="4953000" y="1676400"/>
            <a:ext cx="3531394" cy="4449763"/>
          </a:xfrm>
          <a:prstGeom prst="rect">
            <a:avLst/>
          </a:prstGeom>
        </p:spPr>
      </p:pic>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Crime</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dirty="0" smtClean="0"/>
              <a:t>By the mid 1800s - only murder and treason led to the death penalty. </a:t>
            </a:r>
          </a:p>
          <a:p>
            <a:r>
              <a:rPr lang="en-US" dirty="0" smtClean="0"/>
              <a:t>Transportation was stopped thanks to pressure from the colonies themselves and the expense of transporting convicts.</a:t>
            </a:r>
          </a:p>
          <a:p>
            <a:pPr lvl="1"/>
            <a:r>
              <a:rPr lang="en-US" dirty="0" smtClean="0"/>
              <a:t>Beginning to question the effectiveness of transportation in deterring others from committing similar crimes</a:t>
            </a:r>
            <a:r>
              <a:rPr lang="en-US" dirty="0" smtClean="0"/>
              <a:t>.</a:t>
            </a:r>
          </a:p>
          <a:p>
            <a:pPr lvl="1"/>
            <a:r>
              <a:rPr lang="en-US" dirty="0" smtClean="0"/>
              <a:t>Australia complained for dumping criminals on their lands.</a:t>
            </a:r>
            <a:endParaRPr lang="en-US" dirty="0" smtClean="0"/>
          </a:p>
          <a:p>
            <a:pPr lvl="1"/>
            <a:r>
              <a:rPr lang="en-US" dirty="0" smtClean="0"/>
              <a:t> Instead, prison sentences became more common and prisons themselves were improved.</a:t>
            </a:r>
            <a:endParaRPr lang="en-US" dirty="0"/>
          </a:p>
        </p:txBody>
      </p:sp>
    </p:spTree>
  </p:cSld>
  <p:clrMapOvr>
    <a:masterClrMapping/>
  </p:clrMapOvr>
  <mc:AlternateContent>
    <mc:Choice xmlns:mp="http://schemas.microsoft.com/office/mac/powerpoint/2008/main" Requires="mp">
      <mp:transition>
        <mp:cube dir="u"/>
      </mp:transition>
    </mc:Choice>
    <mc:Fallback>
      <p:transition>
        <p:cover dir="u"/>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Trials for Sentence</a:t>
            </a:r>
            <a:endParaRPr lang="en-US" dirty="0"/>
          </a:p>
        </p:txBody>
      </p:sp>
      <p:pic>
        <p:nvPicPr>
          <p:cNvPr id="5" name="Content Placeholder 4" descr="SalemWitchTrial-e.jpg"/>
          <p:cNvPicPr>
            <a:picLocks noGrp="1" noChangeAspect="1"/>
          </p:cNvPicPr>
          <p:nvPr>
            <p:ph idx="1"/>
          </p:nvPr>
        </p:nvPicPr>
        <p:blipFill>
          <a:blip r:embed="rId2"/>
          <a:stretch>
            <a:fillRect/>
          </a:stretch>
        </p:blipFill>
        <p:spPr>
          <a:xfrm>
            <a:off x="1676400" y="2057400"/>
            <a:ext cx="5715000" cy="3943350"/>
          </a:xfrm>
        </p:spPr>
      </p:pic>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Prisons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“House of Correction”</a:t>
            </a:r>
          </a:p>
          <a:p>
            <a:r>
              <a:rPr lang="en-US" dirty="0" smtClean="0"/>
              <a:t>All types of prisoners</a:t>
            </a:r>
            <a:r>
              <a:rPr lang="en-US" dirty="0" smtClean="0"/>
              <a:t> put together with no separation </a:t>
            </a:r>
          </a:p>
          <a:p>
            <a:pPr lvl="1"/>
            <a:r>
              <a:rPr lang="en-US" dirty="0" smtClean="0"/>
              <a:t>men </a:t>
            </a:r>
            <a:r>
              <a:rPr lang="en-US" dirty="0" smtClean="0"/>
              <a:t>and </a:t>
            </a:r>
            <a:r>
              <a:rPr lang="en-US" dirty="0" smtClean="0"/>
              <a:t>women </a:t>
            </a:r>
          </a:p>
          <a:p>
            <a:pPr lvl="1"/>
            <a:r>
              <a:rPr lang="en-US" dirty="0" smtClean="0"/>
              <a:t>the </a:t>
            </a:r>
            <a:r>
              <a:rPr lang="en-US" dirty="0" smtClean="0"/>
              <a:t>young and the </a:t>
            </a:r>
            <a:r>
              <a:rPr lang="en-US" dirty="0" smtClean="0"/>
              <a:t>old</a:t>
            </a:r>
          </a:p>
          <a:p>
            <a:r>
              <a:rPr lang="en-US" dirty="0" smtClean="0"/>
              <a:t>Small</a:t>
            </a:r>
            <a:r>
              <a:rPr lang="en-US" dirty="0" smtClean="0"/>
              <a:t>, old, and badly-run.</a:t>
            </a:r>
          </a:p>
          <a:p>
            <a:pPr lvl="1"/>
            <a:r>
              <a:rPr lang="en-US" dirty="0" smtClean="0"/>
              <a:t>Made unpleasant to prevent people from doing crimes</a:t>
            </a:r>
            <a:r>
              <a:rPr lang="en-US" dirty="0" smtClean="0"/>
              <a:t>. Made </a:t>
            </a:r>
            <a:r>
              <a:rPr lang="en-US" dirty="0" smtClean="0"/>
              <a:t>90 more prisons</a:t>
            </a:r>
            <a:r>
              <a:rPr lang="en-US" dirty="0" smtClean="0"/>
              <a:t>.</a:t>
            </a:r>
            <a:endParaRPr lang="en-US" dirty="0" smtClean="0"/>
          </a:p>
          <a:p>
            <a:r>
              <a:rPr lang="en-US" dirty="0" smtClean="0"/>
              <a:t>Hard labor in Prisons.</a:t>
            </a:r>
          </a:p>
          <a:p>
            <a:pPr lvl="1"/>
            <a:r>
              <a:rPr lang="en-US" dirty="0" smtClean="0"/>
              <a:t>Walking treadwheel</a:t>
            </a:r>
          </a:p>
          <a:p>
            <a:pPr lvl="1"/>
            <a:r>
              <a:rPr lang="en-US" dirty="0" smtClean="0"/>
              <a:t>Picking oakum</a:t>
            </a:r>
          </a:p>
          <a:p>
            <a:r>
              <a:rPr lang="en-US" dirty="0" smtClean="0"/>
              <a:t>Made 90 more prisons.</a:t>
            </a:r>
          </a:p>
          <a:p>
            <a:endParaRPr lang="en-US" dirty="0"/>
          </a:p>
        </p:txBody>
      </p:sp>
    </p:spTree>
  </p:cSld>
  <p:clrMapOvr>
    <a:masterClrMapping/>
  </p:clrMapOvr>
  <p:transition>
    <p:randomBa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ヒラギノ丸ゴ Pro W4"/>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ＭＳ 明朝"/>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Apex.thmx</Template>
  <TotalTime>411</TotalTime>
  <Words>498</Words>
  <Application>Microsoft Macintosh PowerPoint</Application>
  <PresentationFormat>On-screen Show (4:3)</PresentationFormat>
  <Paragraphs>49</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Apex</vt:lpstr>
      <vt:lpstr>Crime And Punishment in England during the 1800’s</vt:lpstr>
      <vt:lpstr>Prison</vt:lpstr>
      <vt:lpstr>Why Crime?</vt:lpstr>
      <vt:lpstr>Industrial Revolution</vt:lpstr>
      <vt:lpstr>Crime</vt:lpstr>
      <vt:lpstr>Punishment</vt:lpstr>
      <vt:lpstr>Crime </vt:lpstr>
      <vt:lpstr>Trials for Sentence</vt:lpstr>
      <vt:lpstr>Prisons</vt:lpstr>
      <vt:lpstr>Hard Labor</vt:lpstr>
      <vt:lpstr>Prisons in Great Expectations</vt:lpstr>
      <vt:lpstr>Bibliography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Crime in England during the 1800’s</dc:title>
  <dc:creator>Nohora Martinez</dc:creator>
  <cp:lastModifiedBy>Nohora Martinez</cp:lastModifiedBy>
  <cp:revision>33</cp:revision>
  <dcterms:created xsi:type="dcterms:W3CDTF">2010-04-18T17:55:51Z</dcterms:created>
  <dcterms:modified xsi:type="dcterms:W3CDTF">2010-04-18T19:40:15Z</dcterms:modified>
</cp:coreProperties>
</file>